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A22B-A7A3-438D-BE5C-A7045D01FA5F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C87-4D9E-4C6E-A45C-409A2E5B882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A22B-A7A3-438D-BE5C-A7045D01FA5F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C87-4D9E-4C6E-A45C-409A2E5B8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A22B-A7A3-438D-BE5C-A7045D01FA5F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C87-4D9E-4C6E-A45C-409A2E5B8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A22B-A7A3-438D-BE5C-A7045D01FA5F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C87-4D9E-4C6E-A45C-409A2E5B88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A22B-A7A3-438D-BE5C-A7045D01FA5F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C87-4D9E-4C6E-A45C-409A2E5B8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A22B-A7A3-438D-BE5C-A7045D01FA5F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C87-4D9E-4C6E-A45C-409A2E5B8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A22B-A7A3-438D-BE5C-A7045D01FA5F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C87-4D9E-4C6E-A45C-409A2E5B8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A22B-A7A3-438D-BE5C-A7045D01FA5F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C87-4D9E-4C6E-A45C-409A2E5B8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A22B-A7A3-438D-BE5C-A7045D01FA5F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C87-4D9E-4C6E-A45C-409A2E5B8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A22B-A7A3-438D-BE5C-A7045D01FA5F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C87-4D9E-4C6E-A45C-409A2E5B8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A22B-A7A3-438D-BE5C-A7045D01FA5F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C87-4D9E-4C6E-A45C-409A2E5B88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A7FA22B-A7A3-438D-BE5C-A7045D01FA5F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2A68C87-4D9E-4C6E-A45C-409A2E5B882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MELAK ALRADHI 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>
                    <a:lumMod val="50000"/>
                  </a:schemeClr>
                </a:solidFill>
              </a:rPr>
              <a:t>WISE BUYERS</a:t>
            </a:r>
            <a:br>
              <a:rPr lang="en-US" sz="36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tx1">
                    <a:lumMod val="50000"/>
                  </a:schemeClr>
                </a:solidFill>
              </a:rPr>
              <a:t>VERSUS</a:t>
            </a:r>
            <a:br>
              <a:rPr lang="en-US" sz="3600" b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tx1">
                    <a:lumMod val="50000"/>
                  </a:schemeClr>
                </a:solidFill>
              </a:rPr>
              <a:t>CONSPICUOUS CONSUMER </a:t>
            </a:r>
            <a:endParaRPr lang="en-US" sz="36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241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>
                    <a:lumMod val="50000"/>
                  </a:schemeClr>
                </a:solidFill>
              </a:rPr>
              <a:t>Conspicuous Buy: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</a:rPr>
              <a:t>MOSCHINO COVER </a:t>
            </a:r>
            <a:endParaRPr lang="en-US" sz="3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dirty="0" smtClean="0"/>
              <a:t>Moschino Sylvester iPhone 6 cover</a:t>
            </a:r>
          </a:p>
          <a:p>
            <a:r>
              <a:rPr lang="en-US" sz="2800" dirty="0" smtClean="0"/>
              <a:t>Price: $70.00</a:t>
            </a:r>
          </a:p>
          <a:p>
            <a:r>
              <a:rPr lang="en-US" sz="2800" dirty="0" smtClean="0"/>
              <a:t>Why is it conspicuous?</a:t>
            </a:r>
          </a:p>
          <a:p>
            <a:pPr lvl="1"/>
            <a:r>
              <a:rPr lang="en-US" sz="2800" dirty="0" smtClean="0"/>
              <a:t>Everyone wants it </a:t>
            </a:r>
          </a:p>
          <a:p>
            <a:r>
              <a:rPr lang="en-US" sz="2800" dirty="0" smtClean="0"/>
              <a:t>Why is expensive?</a:t>
            </a:r>
          </a:p>
          <a:p>
            <a:r>
              <a:rPr lang="en-US" sz="2800" dirty="0" smtClean="0"/>
              <a:t>It is a high quality and it is popular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057400"/>
            <a:ext cx="2086282" cy="2667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19783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>
                    <a:lumMod val="50000"/>
                  </a:schemeClr>
                </a:solidFill>
              </a:rPr>
              <a:t>Wise Buy: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</a:rPr>
              <a:t>iPhone 6 cover </a:t>
            </a:r>
            <a:endParaRPr lang="en-US" sz="3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5105400" cy="4114800"/>
          </a:xfrm>
        </p:spPr>
        <p:txBody>
          <a:bodyPr/>
          <a:lstStyle/>
          <a:p>
            <a:r>
              <a:rPr lang="en-US" sz="2800" dirty="0" smtClean="0"/>
              <a:t>Sylvester </a:t>
            </a:r>
            <a:r>
              <a:rPr lang="en-US" sz="2800" dirty="0"/>
              <a:t>- iPhone 6 Black LeNu </a:t>
            </a:r>
            <a:r>
              <a:rPr lang="en-US" sz="2800" dirty="0" smtClean="0"/>
              <a:t>Case</a:t>
            </a:r>
          </a:p>
          <a:p>
            <a:r>
              <a:rPr lang="en-US" sz="2800" dirty="0" smtClean="0"/>
              <a:t>Price: $14.99</a:t>
            </a:r>
          </a:p>
          <a:p>
            <a:r>
              <a:rPr lang="en-US" sz="2800" dirty="0" smtClean="0"/>
              <a:t>Why is it wise?</a:t>
            </a:r>
          </a:p>
          <a:p>
            <a:pPr lvl="1"/>
            <a:r>
              <a:rPr lang="en-US" sz="2800" dirty="0" smtClean="0"/>
              <a:t>This iPhone cover is cheaper but it is similar  to the other one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905000"/>
            <a:ext cx="2143125" cy="25554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72589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>
                    <a:lumMod val="50000"/>
                  </a:schemeClr>
                </a:solidFill>
              </a:rPr>
              <a:t>Conspicuous Buy: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</a:rPr>
              <a:t>michael kors heels</a:t>
            </a:r>
            <a:endParaRPr lang="en-US" sz="3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467600" cy="41148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MICHAEL </a:t>
            </a:r>
            <a:r>
              <a:rPr lang="en-US" sz="2800" dirty="0"/>
              <a:t>Michael</a:t>
            </a:r>
            <a:r>
              <a:rPr lang="en-US" sz="2800" dirty="0"/>
              <a:t> Kors </a:t>
            </a:r>
            <a:r>
              <a:rPr lang="en-US" sz="2800" dirty="0" smtClean="0"/>
              <a:t>Eve </a:t>
            </a:r>
            <a:r>
              <a:rPr lang="en-US" sz="2800" dirty="0"/>
              <a:t>Platform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Price: $135</a:t>
            </a:r>
          </a:p>
          <a:p>
            <a:r>
              <a:rPr lang="en-US" sz="2800" dirty="0"/>
              <a:t> Why is it conspicuous?</a:t>
            </a:r>
          </a:p>
          <a:p>
            <a:pPr lvl="1"/>
            <a:r>
              <a:rPr lang="en-US" sz="2800" dirty="0" smtClean="0"/>
              <a:t>It is so popular </a:t>
            </a:r>
          </a:p>
          <a:p>
            <a:r>
              <a:rPr lang="en-US" sz="2800" dirty="0"/>
              <a:t>Why is expensive?</a:t>
            </a:r>
          </a:p>
          <a:p>
            <a:pPr lvl="1"/>
            <a:r>
              <a:rPr lang="en-US" sz="2800" dirty="0" smtClean="0"/>
              <a:t>Rubber </a:t>
            </a:r>
            <a:r>
              <a:rPr lang="en-US" sz="2800" dirty="0"/>
              <a:t>sole</a:t>
            </a:r>
          </a:p>
          <a:p>
            <a:pPr lvl="1"/>
            <a:r>
              <a:rPr lang="en-US" sz="2800" dirty="0" smtClean="0"/>
              <a:t>Lightly </a:t>
            </a:r>
            <a:r>
              <a:rPr lang="en-US" sz="2800" dirty="0"/>
              <a:t>padded leather insole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242457"/>
            <a:ext cx="2004662" cy="28476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88379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</a:rPr>
              <a:t>Wise buy: nine west heels</a:t>
            </a:r>
            <a:endParaRPr lang="en-US" sz="3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5791200" cy="4114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Nine West Meantobe Two-Piece Ankle Strap Sandals</a:t>
            </a:r>
          </a:p>
          <a:p>
            <a:r>
              <a:rPr lang="en-US" sz="2800" dirty="0" smtClean="0"/>
              <a:t>Price: $59.99</a:t>
            </a:r>
          </a:p>
          <a:p>
            <a:r>
              <a:rPr lang="en-US" sz="2800" dirty="0" smtClean="0"/>
              <a:t>Why is it wise?</a:t>
            </a:r>
          </a:p>
          <a:p>
            <a:pPr lvl="1"/>
            <a:r>
              <a:rPr lang="en-US" sz="2800" dirty="0" smtClean="0"/>
              <a:t>This shoes is cheaper </a:t>
            </a:r>
          </a:p>
          <a:p>
            <a:pPr lvl="1"/>
            <a:r>
              <a:rPr lang="en-US" sz="2800" dirty="0"/>
              <a:t>Polished leather upper</a:t>
            </a: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86000"/>
            <a:ext cx="2209800" cy="2209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73264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>
                    <a:lumMod val="50000"/>
                  </a:schemeClr>
                </a:solidFill>
              </a:rPr>
              <a:t>Conspicuous Buy: </a:t>
            </a:r>
            <a:r>
              <a:rPr lang="fr-FR" sz="3200" b="1" dirty="0">
                <a:solidFill>
                  <a:schemeClr val="tx1">
                    <a:lumMod val="50000"/>
                  </a:schemeClr>
                </a:solidFill>
              </a:rPr>
              <a:t>Cartier </a:t>
            </a:r>
            <a:r>
              <a:rPr lang="fr-FR" sz="3200" b="1" dirty="0" smtClean="0">
                <a:solidFill>
                  <a:schemeClr val="tx1">
                    <a:lumMod val="50000"/>
                  </a:schemeClr>
                </a:solidFill>
              </a:rPr>
              <a:t>Watch </a:t>
            </a:r>
            <a:endParaRPr lang="en-US" sz="3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010400" cy="4114800"/>
          </a:xfrm>
        </p:spPr>
        <p:txBody>
          <a:bodyPr>
            <a:normAutofit lnSpcReduction="10000"/>
          </a:bodyPr>
          <a:lstStyle/>
          <a:p>
            <a:r>
              <a:rPr lang="fr-FR" sz="2800" dirty="0"/>
              <a:t>Cartier Ballon Bleu 36mm </a:t>
            </a:r>
            <a:r>
              <a:rPr lang="fr-FR" sz="2800" dirty="0" smtClean="0"/>
              <a:t>w6920041</a:t>
            </a:r>
          </a:p>
          <a:p>
            <a:r>
              <a:rPr lang="fr-FR" sz="2800" dirty="0" smtClean="0"/>
              <a:t>Price: $4,650</a:t>
            </a:r>
          </a:p>
          <a:p>
            <a:r>
              <a:rPr lang="fr-FR" sz="2800" dirty="0"/>
              <a:t>Why is it conspicuous?</a:t>
            </a:r>
          </a:p>
          <a:p>
            <a:pPr lvl="1"/>
            <a:r>
              <a:rPr lang="fr-FR" sz="2800" dirty="0" smtClean="0"/>
              <a:t>Everyone wants it and it is popluar </a:t>
            </a:r>
          </a:p>
          <a:p>
            <a:r>
              <a:rPr lang="en-US" sz="2800" dirty="0" smtClean="0"/>
              <a:t>Why is it expensive?</a:t>
            </a:r>
          </a:p>
          <a:p>
            <a:pPr lvl="1"/>
            <a:r>
              <a:rPr lang="en-US" sz="2800" dirty="0" smtClean="0"/>
              <a:t>Brushed &amp; polished Stainless Steel Case</a:t>
            </a:r>
          </a:p>
          <a:p>
            <a:pPr lvl="1"/>
            <a:r>
              <a:rPr lang="fr-FR" sz="2800" dirty="0" smtClean="0"/>
              <a:t>Bracelet Pink textured dial Roman numeral </a:t>
            </a:r>
          </a:p>
          <a:p>
            <a:endParaRPr lang="fr-FR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752601"/>
            <a:ext cx="1554480" cy="259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10557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</a:rPr>
              <a:t>Wise buy: fossil watch</a:t>
            </a:r>
            <a:endParaRPr lang="en-US" sz="3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5486400" cy="4114800"/>
          </a:xfrm>
        </p:spPr>
        <p:txBody>
          <a:bodyPr/>
          <a:lstStyle/>
          <a:p>
            <a:r>
              <a:rPr lang="en-US" sz="2800" dirty="0"/>
              <a:t>Cecile Multifunction Stainless Steel Watch New </a:t>
            </a:r>
            <a:endParaRPr lang="en-US" sz="2800" dirty="0" smtClean="0"/>
          </a:p>
          <a:p>
            <a:r>
              <a:rPr lang="en-US" sz="2800" dirty="0" smtClean="0"/>
              <a:t>Price: $145</a:t>
            </a:r>
          </a:p>
          <a:p>
            <a:r>
              <a:rPr lang="en-US" sz="2800" dirty="0" smtClean="0"/>
              <a:t>Why is it wise?</a:t>
            </a:r>
          </a:p>
          <a:p>
            <a:pPr lvl="1"/>
            <a:r>
              <a:rPr lang="en-US" sz="2800" dirty="0" smtClean="0"/>
              <a:t>This hand watch is cheaper but it has similar functions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1" y="1752600"/>
            <a:ext cx="1963514" cy="2057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32907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>
                    <a:lumMod val="50000"/>
                  </a:schemeClr>
                </a:solidFill>
              </a:rPr>
              <a:t>Conspicuous Buy: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</a:rPr>
              <a:t>Prada sunglasses </a:t>
            </a:r>
            <a:endParaRPr lang="en-US" sz="3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371600"/>
            <a:ext cx="7239000" cy="4114800"/>
          </a:xfrm>
        </p:spPr>
        <p:txBody>
          <a:bodyPr>
            <a:normAutofit fontScale="92500" lnSpcReduction="10000"/>
          </a:bodyPr>
          <a:lstStyle/>
          <a:p>
            <a:endParaRPr lang="en-US" sz="2800" dirty="0"/>
          </a:p>
          <a:p>
            <a:r>
              <a:rPr lang="en-US" sz="2800" dirty="0" smtClean="0"/>
              <a:t>Prada Pr27ns Brown Round Sunglasses</a:t>
            </a:r>
          </a:p>
          <a:p>
            <a:r>
              <a:rPr lang="en-US" sz="2800" dirty="0" smtClean="0"/>
              <a:t>Price: $300.00</a:t>
            </a:r>
          </a:p>
          <a:p>
            <a:r>
              <a:rPr lang="en-US" sz="2800" dirty="0" smtClean="0"/>
              <a:t>Why is conspicuous?</a:t>
            </a:r>
          </a:p>
          <a:p>
            <a:pPr lvl="1"/>
            <a:r>
              <a:rPr lang="en-US" sz="2800" dirty="0" smtClean="0"/>
              <a:t>Every one wants is </a:t>
            </a:r>
          </a:p>
          <a:p>
            <a:r>
              <a:rPr lang="en-US" sz="2800" dirty="0" smtClean="0"/>
              <a:t>Why is it expensive? </a:t>
            </a:r>
          </a:p>
          <a:p>
            <a:pPr lvl="1"/>
            <a:r>
              <a:rPr lang="en-US" sz="2800" dirty="0" smtClean="0"/>
              <a:t>High quality materials</a:t>
            </a:r>
          </a:p>
          <a:p>
            <a:pPr lvl="1"/>
            <a:r>
              <a:rPr lang="en-US" sz="2800" dirty="0" smtClean="0"/>
              <a:t>It has Prada’s signature on it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590800"/>
            <a:ext cx="2606040" cy="2057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48964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</a:rPr>
              <a:t>Wise buy: ray ban sunglasses </a:t>
            </a:r>
            <a:endParaRPr lang="en-US" sz="3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066800"/>
            <a:ext cx="6019800" cy="4114800"/>
          </a:xfrm>
        </p:spPr>
        <p:txBody>
          <a:bodyPr>
            <a:normAutofit lnSpcReduction="10000"/>
          </a:bodyPr>
          <a:lstStyle/>
          <a:p>
            <a:endParaRPr lang="en-US" sz="2800" dirty="0"/>
          </a:p>
          <a:p>
            <a:r>
              <a:rPr lang="en-US" sz="2800" dirty="0" smtClean="0"/>
              <a:t>Ray-Ban Plastic Aviator Sunglasses Tortoise</a:t>
            </a:r>
          </a:p>
          <a:p>
            <a:r>
              <a:rPr lang="en-US" sz="2800" dirty="0" smtClean="0"/>
              <a:t>Price: $105</a:t>
            </a:r>
          </a:p>
          <a:p>
            <a:r>
              <a:rPr lang="en-US" sz="2800" dirty="0" smtClean="0"/>
              <a:t>Why is wise?</a:t>
            </a:r>
          </a:p>
          <a:p>
            <a:pPr lvl="1"/>
            <a:r>
              <a:rPr lang="en-US" sz="2800" dirty="0" smtClean="0"/>
              <a:t>This sunglasses is cheaper but it still popular</a:t>
            </a:r>
          </a:p>
          <a:p>
            <a:pPr lvl="1"/>
            <a:r>
              <a:rPr lang="en-US" sz="2800" dirty="0" smtClean="0"/>
              <a:t>High quality materials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1" y="2209801"/>
            <a:ext cx="2057400" cy="2057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2671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>
                    <a:lumMod val="50000"/>
                  </a:schemeClr>
                </a:solidFill>
              </a:rPr>
              <a:t>Conspicuous Buy: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</a:rPr>
              <a:t>michael kors wallet</a:t>
            </a:r>
            <a:endParaRPr lang="en-US" sz="3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55626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Michael Kors Women's Jet Set Checkbook Wallet </a:t>
            </a:r>
          </a:p>
          <a:p>
            <a:r>
              <a:rPr lang="en-US" sz="2800" dirty="0" smtClean="0"/>
              <a:t>Price: $145.99</a:t>
            </a:r>
          </a:p>
          <a:p>
            <a:r>
              <a:rPr lang="en-US" sz="2800" dirty="0"/>
              <a:t>Why is </a:t>
            </a:r>
            <a:r>
              <a:rPr lang="en-US" sz="2800" dirty="0" smtClean="0"/>
              <a:t>conspicuous?</a:t>
            </a:r>
          </a:p>
          <a:p>
            <a:pPr lvl="1"/>
            <a:r>
              <a:rPr lang="en-US" sz="2800" dirty="0"/>
              <a:t>The </a:t>
            </a:r>
            <a:r>
              <a:rPr lang="en-US" sz="2800" dirty="0" smtClean="0"/>
              <a:t>brand </a:t>
            </a:r>
            <a:r>
              <a:rPr lang="en-US" sz="2800" dirty="0"/>
              <a:t>is the most wanted </a:t>
            </a:r>
            <a:r>
              <a:rPr lang="en-US" sz="2800" dirty="0" smtClean="0"/>
              <a:t>brand </a:t>
            </a:r>
            <a:r>
              <a:rPr lang="en-US" sz="2800" dirty="0"/>
              <a:t>in the </a:t>
            </a:r>
            <a:r>
              <a:rPr lang="en-US" sz="2800" dirty="0" smtClean="0"/>
              <a:t>market</a:t>
            </a:r>
          </a:p>
          <a:p>
            <a:r>
              <a:rPr lang="en-US" sz="2800" dirty="0" smtClean="0"/>
              <a:t>Why is it expensive? </a:t>
            </a:r>
          </a:p>
          <a:p>
            <a:pPr lvl="1"/>
            <a:r>
              <a:rPr lang="en-US" sz="2800" dirty="0"/>
              <a:t>scratch-resistant Saffiano leather with signature detailing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959429"/>
            <a:ext cx="214312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0959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</a:rPr>
              <a:t>Wise buy: guess wallet </a:t>
            </a:r>
            <a:endParaRPr lang="en-US" sz="3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6019800" cy="4114800"/>
          </a:xfrm>
        </p:spPr>
        <p:txBody>
          <a:bodyPr/>
          <a:lstStyle/>
          <a:p>
            <a:r>
              <a:rPr lang="en-US" sz="2800" dirty="0"/>
              <a:t>Guess Delaney </a:t>
            </a:r>
            <a:r>
              <a:rPr lang="en-US" sz="2800" dirty="0" smtClean="0"/>
              <a:t>Wallet</a:t>
            </a:r>
          </a:p>
          <a:p>
            <a:r>
              <a:rPr lang="en-US" sz="2800" dirty="0" smtClean="0"/>
              <a:t>Price: $45.00</a:t>
            </a:r>
          </a:p>
          <a:p>
            <a:r>
              <a:rPr lang="en-US" sz="2800" dirty="0" smtClean="0"/>
              <a:t>Why is wise?</a:t>
            </a:r>
          </a:p>
          <a:p>
            <a:pPr lvl="1"/>
            <a:r>
              <a:rPr lang="en-US" sz="2800" dirty="0" smtClean="0"/>
              <a:t>This wallet is cheaper but </a:t>
            </a:r>
            <a:r>
              <a:rPr lang="en-US" sz="2800" dirty="0"/>
              <a:t>it is </a:t>
            </a:r>
            <a:r>
              <a:rPr lang="en-US" sz="2800" dirty="0" smtClean="0"/>
              <a:t>faux </a:t>
            </a:r>
            <a:r>
              <a:rPr lang="en-US" sz="2800" dirty="0"/>
              <a:t>leather wallet </a:t>
            </a:r>
            <a:endParaRPr lang="en-US" sz="2800" dirty="0" smtClean="0"/>
          </a:p>
          <a:p>
            <a:pPr lvl="1"/>
            <a:r>
              <a:rPr lang="en-US" sz="2800" dirty="0" smtClean="0"/>
              <a:t>It is the same size as the other wallet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600200"/>
            <a:ext cx="2219325" cy="2219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67012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>
                    <a:lumMod val="50000"/>
                  </a:schemeClr>
                </a:solidFill>
              </a:rPr>
              <a:t>Conspicuous Buy: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</a:rPr>
              <a:t>Louis Vuitton</a:t>
            </a:r>
            <a:endParaRPr lang="en-US" sz="3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Louis </a:t>
            </a:r>
            <a:r>
              <a:rPr lang="en-US" sz="2800" dirty="0"/>
              <a:t>Vuitton handbag Delightful </a:t>
            </a:r>
            <a:r>
              <a:rPr lang="en-US" sz="2800" dirty="0" smtClean="0"/>
              <a:t>MM</a:t>
            </a:r>
          </a:p>
          <a:p>
            <a:r>
              <a:rPr lang="en-US" sz="2800" dirty="0" smtClean="0"/>
              <a:t>Price: $1,390.00</a:t>
            </a:r>
          </a:p>
          <a:p>
            <a:r>
              <a:rPr lang="en-US" sz="2800" dirty="0" smtClean="0"/>
              <a:t>Why is it conspicuous?</a:t>
            </a:r>
          </a:p>
          <a:p>
            <a:pPr lvl="1"/>
            <a:r>
              <a:rPr lang="en-US" sz="2800" dirty="0" smtClean="0"/>
              <a:t>It’s so popular</a:t>
            </a:r>
          </a:p>
          <a:p>
            <a:r>
              <a:rPr lang="en-US" sz="2800" dirty="0" smtClean="0"/>
              <a:t>Why is it expensive?</a:t>
            </a:r>
          </a:p>
          <a:p>
            <a:pPr lvl="1"/>
            <a:r>
              <a:rPr lang="en-US" sz="2800" dirty="0" smtClean="0"/>
              <a:t> </a:t>
            </a:r>
            <a:r>
              <a:rPr lang="en-US" sz="2800" dirty="0"/>
              <a:t>luxuriously soft embossed handle make it chic yet practical.           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752600"/>
            <a:ext cx="2362200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45403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>
                    <a:lumMod val="50000"/>
                  </a:schemeClr>
                </a:solidFill>
              </a:rPr>
              <a:t>Conspicuous Buy: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</a:rPr>
              <a:t>Dior blush</a:t>
            </a:r>
            <a:endParaRPr lang="en-US" sz="3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4800600" cy="41148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Dior Vibrant Color Powder Blush </a:t>
            </a:r>
          </a:p>
          <a:p>
            <a:r>
              <a:rPr lang="en-US" sz="2800" dirty="0" smtClean="0"/>
              <a:t>Price: $43.00</a:t>
            </a:r>
          </a:p>
          <a:p>
            <a:r>
              <a:rPr lang="en-US" sz="2800" dirty="0" smtClean="0"/>
              <a:t>Why is it conspicuous?</a:t>
            </a:r>
          </a:p>
          <a:p>
            <a:pPr lvl="1"/>
            <a:r>
              <a:rPr lang="en-US" sz="2800" dirty="0" smtClean="0"/>
              <a:t>It is wanted by everyone because of its high quality </a:t>
            </a:r>
          </a:p>
          <a:p>
            <a:r>
              <a:rPr lang="en-US" sz="2800" dirty="0" smtClean="0"/>
              <a:t>Why is expensive?</a:t>
            </a:r>
          </a:p>
          <a:p>
            <a:pPr lvl="1"/>
            <a:r>
              <a:rPr lang="en-US" sz="2800" dirty="0" smtClean="0"/>
              <a:t>Its formula </a:t>
            </a:r>
            <a:r>
              <a:rPr lang="en-US" sz="2800" dirty="0"/>
              <a:t>provides a pop of lasting </a:t>
            </a:r>
            <a:r>
              <a:rPr lang="en-US" sz="2800" dirty="0" smtClean="0"/>
              <a:t>color</a:t>
            </a:r>
          </a:p>
          <a:p>
            <a:pPr lvl="1"/>
            <a:r>
              <a:rPr lang="en-US" sz="2800" dirty="0" smtClean="0"/>
              <a:t>It comes with an angled blush brush that provides flawless and precise application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905000"/>
            <a:ext cx="2209800" cy="2209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071276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9248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</a:rPr>
              <a:t>Wise buy: Maybelline blush</a:t>
            </a:r>
            <a:endParaRPr lang="en-US" sz="3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5105400" cy="4114800"/>
          </a:xfrm>
        </p:spPr>
        <p:txBody>
          <a:bodyPr/>
          <a:lstStyle/>
          <a:p>
            <a:r>
              <a:rPr lang="en-US" sz="2800" dirty="0" smtClean="0"/>
              <a:t>Maybelline Face Studio Master Hi-Light Blush</a:t>
            </a:r>
          </a:p>
          <a:p>
            <a:pPr lvl="1"/>
            <a:r>
              <a:rPr lang="en-US" sz="2800" dirty="0" smtClean="0"/>
              <a:t>Price: $7.99</a:t>
            </a:r>
          </a:p>
          <a:p>
            <a:r>
              <a:rPr lang="en-US" sz="2800" dirty="0" smtClean="0"/>
              <a:t>Why is it wise?</a:t>
            </a:r>
          </a:p>
          <a:p>
            <a:pPr lvl="1"/>
            <a:r>
              <a:rPr lang="en-US" sz="2800" dirty="0" smtClean="0"/>
              <a:t>This blush is cheaper but it is still popular and has good quality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28800"/>
            <a:ext cx="2209800" cy="2209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40325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>
                    <a:lumMod val="50000"/>
                  </a:schemeClr>
                </a:solidFill>
              </a:rPr>
              <a:t>Wise Buy: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</a:rPr>
              <a:t>Guess handbag</a:t>
            </a:r>
            <a:endParaRPr lang="en-US" sz="3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5715000" cy="4114800"/>
          </a:xfrm>
        </p:spPr>
        <p:txBody>
          <a:bodyPr/>
          <a:lstStyle/>
          <a:p>
            <a:r>
              <a:rPr lang="en-US" sz="2800" dirty="0"/>
              <a:t>GUESS Women's Delaney Textured Logo Medium Classic </a:t>
            </a:r>
            <a:r>
              <a:rPr lang="en-US" sz="2800" dirty="0" smtClean="0"/>
              <a:t>Tote</a:t>
            </a:r>
          </a:p>
          <a:p>
            <a:r>
              <a:rPr lang="en-US" sz="2800" dirty="0" smtClean="0"/>
              <a:t>Price: $108.00</a:t>
            </a:r>
          </a:p>
          <a:p>
            <a:r>
              <a:rPr lang="en-US" sz="2800" dirty="0" smtClean="0"/>
              <a:t>Why is it wise?</a:t>
            </a:r>
          </a:p>
          <a:p>
            <a:pPr lvl="1"/>
            <a:r>
              <a:rPr lang="en-US" sz="2800" dirty="0" smtClean="0"/>
              <a:t>This handbag is cheaper and it still nice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905000"/>
            <a:ext cx="214312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90342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>
                    <a:lumMod val="50000"/>
                  </a:schemeClr>
                </a:solidFill>
              </a:rPr>
              <a:t>Conspicuous Buy:   MacBook Pro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54102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13-inch MacBook Pro with Retina </a:t>
            </a:r>
            <a:r>
              <a:rPr lang="en-US" sz="2800" dirty="0" smtClean="0"/>
              <a:t>display</a:t>
            </a:r>
          </a:p>
          <a:p>
            <a:r>
              <a:rPr lang="en-US" sz="2800" dirty="0"/>
              <a:t>Price: $1,499.00 </a:t>
            </a:r>
            <a:endParaRPr lang="en-US" sz="2800" dirty="0" smtClean="0"/>
          </a:p>
          <a:p>
            <a:r>
              <a:rPr lang="en-US" sz="2800" dirty="0"/>
              <a:t>Why is it </a:t>
            </a:r>
            <a:r>
              <a:rPr lang="en-US" sz="2800" dirty="0" smtClean="0"/>
              <a:t>conspicuous?</a:t>
            </a:r>
          </a:p>
          <a:p>
            <a:pPr lvl="1"/>
            <a:r>
              <a:rPr lang="en-US" sz="2800" dirty="0"/>
              <a:t>The </a:t>
            </a:r>
            <a:r>
              <a:rPr lang="en-US" sz="2800" dirty="0" smtClean="0"/>
              <a:t>laptop </a:t>
            </a:r>
            <a:r>
              <a:rPr lang="en-US" sz="2800" dirty="0"/>
              <a:t>is the most wanted </a:t>
            </a:r>
            <a:r>
              <a:rPr lang="en-US" sz="2800" dirty="0" smtClean="0"/>
              <a:t>laptop </a:t>
            </a:r>
            <a:r>
              <a:rPr lang="en-US" sz="2800" dirty="0"/>
              <a:t>in the </a:t>
            </a:r>
            <a:r>
              <a:rPr lang="en-US" sz="2800" dirty="0" smtClean="0"/>
              <a:t>market</a:t>
            </a:r>
            <a:endParaRPr lang="en-US" sz="2800" dirty="0"/>
          </a:p>
          <a:p>
            <a:r>
              <a:rPr lang="en-US" sz="2800" dirty="0"/>
              <a:t>Why is it expensive?</a:t>
            </a:r>
          </a:p>
          <a:p>
            <a:pPr lvl="1"/>
            <a:r>
              <a:rPr lang="en-US" sz="2800" dirty="0"/>
              <a:t>2.7GHz Processor </a:t>
            </a:r>
          </a:p>
          <a:p>
            <a:pPr lvl="1"/>
            <a:r>
              <a:rPr lang="en-US" sz="2800" dirty="0"/>
              <a:t> 256 GB Storage</a:t>
            </a:r>
            <a:endParaRPr lang="en-US" sz="28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828800"/>
            <a:ext cx="3040788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21447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>
                    <a:lumMod val="50000"/>
                  </a:schemeClr>
                </a:solidFill>
              </a:rPr>
              <a:t>Wise Buy: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</a:rPr>
              <a:t> hp- laptop </a:t>
            </a:r>
            <a:endParaRPr lang="en-US" sz="3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143000"/>
            <a:ext cx="5410200" cy="4572000"/>
          </a:xfrm>
          <a:noFill/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HP - Pavilion X360 2-in-1 13.3" Touch-screen </a:t>
            </a:r>
            <a:r>
              <a:rPr lang="en-US" sz="2800" dirty="0" smtClean="0"/>
              <a:t>Laptop</a:t>
            </a:r>
          </a:p>
          <a:p>
            <a:r>
              <a:rPr lang="en-US" sz="2800" dirty="0"/>
              <a:t>Price: </a:t>
            </a:r>
            <a:r>
              <a:rPr lang="en-US" sz="2800" dirty="0" smtClean="0"/>
              <a:t>$499.99</a:t>
            </a:r>
          </a:p>
          <a:p>
            <a:r>
              <a:rPr lang="en-US" sz="2800" dirty="0" smtClean="0"/>
              <a:t>Why is it wise? </a:t>
            </a:r>
          </a:p>
          <a:p>
            <a:pPr lvl="1"/>
            <a:r>
              <a:rPr lang="en-US" sz="2800" dirty="0" smtClean="0"/>
              <a:t>This laptop is cheaper </a:t>
            </a:r>
          </a:p>
          <a:p>
            <a:pPr lvl="1"/>
            <a:r>
              <a:rPr lang="en-US" sz="2800" dirty="0" smtClean="0"/>
              <a:t>4 GB memory-500 GB hard drive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905000"/>
            <a:ext cx="2557463" cy="1972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04061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>
                    <a:lumMod val="50000"/>
                  </a:schemeClr>
                </a:solidFill>
              </a:rPr>
              <a:t>Conspicuous Buy: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</a:rPr>
              <a:t>mac lipstick</a:t>
            </a:r>
            <a:endParaRPr lang="en-US" sz="3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066800"/>
            <a:ext cx="7924800" cy="4114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Mac Absolute Power Matte </a:t>
            </a:r>
            <a:r>
              <a:rPr lang="en-US" sz="2800" dirty="0" smtClean="0"/>
              <a:t>Lipstick</a:t>
            </a:r>
          </a:p>
          <a:p>
            <a:r>
              <a:rPr lang="en-US" sz="2800" dirty="0" smtClean="0"/>
              <a:t>Price: $29.95</a:t>
            </a:r>
          </a:p>
          <a:p>
            <a:r>
              <a:rPr lang="en-US" sz="2800" dirty="0"/>
              <a:t>Why is it conspicuous</a:t>
            </a:r>
            <a:r>
              <a:rPr lang="en-US" sz="2800" dirty="0" smtClean="0"/>
              <a:t>?</a:t>
            </a:r>
          </a:p>
          <a:p>
            <a:pPr lvl="1"/>
            <a:r>
              <a:rPr lang="en-US" sz="2800" dirty="0" smtClean="0"/>
              <a:t>Everyone likes it </a:t>
            </a:r>
          </a:p>
          <a:p>
            <a:r>
              <a:rPr lang="en-US" sz="2800" dirty="0"/>
              <a:t>W</a:t>
            </a:r>
            <a:r>
              <a:rPr lang="en-US" sz="2800" dirty="0" smtClean="0"/>
              <a:t>hy is it expensive?</a:t>
            </a:r>
          </a:p>
          <a:p>
            <a:pPr lvl="1"/>
            <a:r>
              <a:rPr lang="en-US" sz="2800" dirty="0" smtClean="0"/>
              <a:t>High quality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362200"/>
            <a:ext cx="1981200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997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>
                    <a:lumMod val="50000"/>
                  </a:schemeClr>
                </a:solidFill>
              </a:rPr>
              <a:t>Wise Buy: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</a:rPr>
              <a:t>Maybelline lipstick </a:t>
            </a:r>
            <a:endParaRPr lang="en-US" sz="3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6400800" cy="4114800"/>
          </a:xfrm>
        </p:spPr>
        <p:txBody>
          <a:bodyPr/>
          <a:lstStyle/>
          <a:p>
            <a:r>
              <a:rPr lang="en-US" sz="2800" dirty="0" smtClean="0"/>
              <a:t>Maybelline Color Sensational Creamy Matte Lip Color</a:t>
            </a:r>
          </a:p>
          <a:p>
            <a:r>
              <a:rPr lang="en-US" sz="2800" dirty="0" smtClean="0"/>
              <a:t>Price: $4.99</a:t>
            </a:r>
          </a:p>
          <a:p>
            <a:r>
              <a:rPr lang="en-US" sz="2800" dirty="0" smtClean="0"/>
              <a:t>Why is it wise?</a:t>
            </a:r>
          </a:p>
          <a:p>
            <a:pPr lvl="1"/>
            <a:r>
              <a:rPr lang="en-US" sz="2800" dirty="0" smtClean="0"/>
              <a:t>This lipstick is cheaper but it is high quality. </a:t>
            </a:r>
          </a:p>
          <a:p>
            <a:endParaRPr lang="en-US" sz="28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2155371"/>
            <a:ext cx="1361440" cy="30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42172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>
                    <a:lumMod val="50000"/>
                  </a:schemeClr>
                </a:solidFill>
              </a:rPr>
              <a:t>Conspicuous Buy: 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</a:rPr>
              <a:t>iPhone 6</a:t>
            </a:r>
            <a:endParaRPr lang="en-US" sz="3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371600"/>
            <a:ext cx="5867400" cy="4114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4500" dirty="0" smtClean="0"/>
              <a:t>Apple iPhone 6 Smartphone 64 GB</a:t>
            </a:r>
          </a:p>
          <a:p>
            <a:r>
              <a:rPr lang="en-US" sz="4500" dirty="0" smtClean="0"/>
              <a:t>Price: $749.97</a:t>
            </a:r>
          </a:p>
          <a:p>
            <a:r>
              <a:rPr lang="en-US" sz="4500" dirty="0" smtClean="0"/>
              <a:t> Why is it conspicuous?</a:t>
            </a:r>
          </a:p>
          <a:p>
            <a:pPr lvl="1"/>
            <a:r>
              <a:rPr lang="en-US" sz="4500" dirty="0" smtClean="0"/>
              <a:t>This phone is the most wanted phone in the market</a:t>
            </a:r>
          </a:p>
          <a:p>
            <a:r>
              <a:rPr lang="en-US" sz="4500" dirty="0" smtClean="0"/>
              <a:t>Why is it expensive?</a:t>
            </a:r>
          </a:p>
          <a:p>
            <a:pPr lvl="1"/>
            <a:r>
              <a:rPr lang="en-US" sz="4500" dirty="0" smtClean="0"/>
              <a:t> This iPhone has 64gb and is the newest model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905000"/>
            <a:ext cx="2357120" cy="259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45271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>
                    <a:lumMod val="50000"/>
                  </a:schemeClr>
                </a:solidFill>
              </a:rPr>
              <a:t>Wise Buy: Samsung - Galaxy S6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219200"/>
            <a:ext cx="6172200" cy="4114800"/>
          </a:xfrm>
        </p:spPr>
        <p:txBody>
          <a:bodyPr/>
          <a:lstStyle/>
          <a:p>
            <a:endParaRPr lang="en-US" dirty="0"/>
          </a:p>
          <a:p>
            <a:r>
              <a:rPr lang="en-US" sz="2800" dirty="0" smtClean="0"/>
              <a:t>Samsung - Galaxy S6 Edge With 64gb Memory Cell Phone </a:t>
            </a:r>
          </a:p>
          <a:p>
            <a:r>
              <a:rPr lang="en-US" sz="2800" dirty="0" smtClean="0"/>
              <a:t>Price: $399.99</a:t>
            </a:r>
          </a:p>
          <a:p>
            <a:r>
              <a:rPr lang="en-US" sz="2800" dirty="0"/>
              <a:t>Why is it WISE?</a:t>
            </a:r>
          </a:p>
          <a:p>
            <a:pPr lvl="1"/>
            <a:r>
              <a:rPr lang="en-US" sz="2800" dirty="0"/>
              <a:t>This </a:t>
            </a:r>
            <a:r>
              <a:rPr lang="en-US" sz="2800" dirty="0" smtClean="0"/>
              <a:t>phone </a:t>
            </a:r>
            <a:r>
              <a:rPr lang="en-US" sz="2800" dirty="0"/>
              <a:t>is cheaper but has similar </a:t>
            </a:r>
            <a:r>
              <a:rPr lang="en-US" sz="2800" dirty="0" smtClean="0"/>
              <a:t>functions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981200"/>
            <a:ext cx="1434011" cy="2895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73041089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290</TotalTime>
  <Words>725</Words>
  <Application>Microsoft Office PowerPoint</Application>
  <PresentationFormat>On-screen Show (4:3)</PresentationFormat>
  <Paragraphs>179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Horizon</vt:lpstr>
      <vt:lpstr>WISE BUYERS VERSUS CONSPICUOUS CONSUMER </vt:lpstr>
      <vt:lpstr>Conspicuous Buy: Louis Vuitton</vt:lpstr>
      <vt:lpstr>Wise Buy: Guess handbag</vt:lpstr>
      <vt:lpstr>Conspicuous Buy:   MacBook Pro</vt:lpstr>
      <vt:lpstr>Wise Buy:  hp- laptop </vt:lpstr>
      <vt:lpstr>Conspicuous Buy: mac lipstick</vt:lpstr>
      <vt:lpstr>Wise Buy: Maybelline lipstick </vt:lpstr>
      <vt:lpstr>Conspicuous Buy: iPhone 6</vt:lpstr>
      <vt:lpstr>Wise Buy: Samsung - Galaxy S6 </vt:lpstr>
      <vt:lpstr>Conspicuous Buy: MOSCHINO COVER </vt:lpstr>
      <vt:lpstr>Wise Buy: iPhone 6 cover </vt:lpstr>
      <vt:lpstr>Conspicuous Buy: michael kors heels</vt:lpstr>
      <vt:lpstr>Wise buy: nine west heels</vt:lpstr>
      <vt:lpstr>Conspicuous Buy: Cartier Watch </vt:lpstr>
      <vt:lpstr>Wise buy: fossil watch</vt:lpstr>
      <vt:lpstr>Conspicuous Buy: Prada sunglasses </vt:lpstr>
      <vt:lpstr>Wise buy: ray ban sunglasses </vt:lpstr>
      <vt:lpstr>Conspicuous Buy: michael kors wallet</vt:lpstr>
      <vt:lpstr>Wise buy: guess wallet </vt:lpstr>
      <vt:lpstr>Conspicuous Buy: Dior blush</vt:lpstr>
      <vt:lpstr>Wise buy: Maybelline blush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WISE BUYERS VERSUS CONSPICUOUS CONSUMER</dc:title>
  <dc:creator>student</dc:creator>
  <cp:lastModifiedBy>student</cp:lastModifiedBy>
  <cp:revision>17</cp:revision>
  <dcterms:created xsi:type="dcterms:W3CDTF">2015-07-23T12:38:41Z</dcterms:created>
  <dcterms:modified xsi:type="dcterms:W3CDTF">2015-07-24T13:11:55Z</dcterms:modified>
</cp:coreProperties>
</file>