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9CDBA-2B11-4E32-838B-1E36AAEAC8D2}" type="datetimeFigureOut">
              <a:rPr lang="en-US" smtClean="0"/>
              <a:t>7/29/2015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E8F2-82ED-420D-AF8B-B94D5792134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9CDBA-2B11-4E32-838B-1E36AAEAC8D2}" type="datetimeFigureOut">
              <a:rPr lang="en-US" smtClean="0"/>
              <a:t>7/29/2015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E8F2-82ED-420D-AF8B-B94D5792134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9CDBA-2B11-4E32-838B-1E36AAEAC8D2}" type="datetimeFigureOut">
              <a:rPr lang="en-US" smtClean="0"/>
              <a:t>7/29/2015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E8F2-82ED-420D-AF8B-B94D5792134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9CDBA-2B11-4E32-838B-1E36AAEAC8D2}" type="datetimeFigureOut">
              <a:rPr lang="en-US" smtClean="0"/>
              <a:t>7/29/2015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E8F2-82ED-420D-AF8B-B94D5792134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9CDBA-2B11-4E32-838B-1E36AAEAC8D2}" type="datetimeFigureOut">
              <a:rPr lang="en-US" smtClean="0"/>
              <a:t>7/29/2015</a:t>
            </a:fld>
            <a:endParaRPr lang="en-US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E8F2-82ED-420D-AF8B-B94D5792134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9CDBA-2B11-4E32-838B-1E36AAEAC8D2}" type="datetimeFigureOut">
              <a:rPr lang="en-US" smtClean="0"/>
              <a:t>7/29/2015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E8F2-82ED-420D-AF8B-B94D5792134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9CDBA-2B11-4E32-838B-1E36AAEAC8D2}" type="datetimeFigureOut">
              <a:rPr lang="en-US" smtClean="0"/>
              <a:t>7/29/2015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E8F2-82ED-420D-AF8B-B94D5792134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9CDBA-2B11-4E32-838B-1E36AAEAC8D2}" type="datetimeFigureOut">
              <a:rPr lang="en-US" smtClean="0"/>
              <a:t>7/29/2015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E8F2-82ED-420D-AF8B-B94D5792134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9CDBA-2B11-4E32-838B-1E36AAEAC8D2}" type="datetimeFigureOut">
              <a:rPr lang="en-US" smtClean="0"/>
              <a:t>7/29/2015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E8F2-82ED-420D-AF8B-B94D5792134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9CDBA-2B11-4E32-838B-1E36AAEAC8D2}" type="datetimeFigureOut">
              <a:rPr lang="en-US" smtClean="0"/>
              <a:t>7/29/2015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E8F2-82ED-420D-AF8B-B94D5792134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9CDBA-2B11-4E32-838B-1E36AAEAC8D2}" type="datetimeFigureOut">
              <a:rPr lang="en-US" smtClean="0"/>
              <a:t>7/29/2015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DE8F2-82ED-420D-AF8B-B94D5792134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E79CDBA-2B11-4E32-838B-1E36AAEAC8D2}" type="datetimeFigureOut">
              <a:rPr lang="en-US" smtClean="0"/>
              <a:t>7/29/2015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0ADE8F2-82ED-420D-AF8B-B94D57921348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CREDIT CARD COMPARISON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MELAK AL RDAHI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637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Chase Slate®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low interest credit card </a:t>
            </a:r>
          </a:p>
          <a:p>
            <a:r>
              <a:rPr lang="en-US" dirty="0" smtClean="0"/>
              <a:t>Annual Fee: $0</a:t>
            </a:r>
          </a:p>
          <a:p>
            <a:r>
              <a:rPr lang="en-US" dirty="0" smtClean="0"/>
              <a:t>Rewards</a:t>
            </a:r>
            <a:r>
              <a:rPr lang="en-US" dirty="0"/>
              <a:t>: 0.00% </a:t>
            </a:r>
            <a:endParaRPr lang="en-US" dirty="0" smtClean="0"/>
          </a:p>
          <a:p>
            <a:r>
              <a:rPr lang="en-US" dirty="0"/>
              <a:t>APR: : 23.99%, Variable </a:t>
            </a:r>
            <a:endParaRPr lang="en-US" dirty="0" smtClean="0"/>
          </a:p>
          <a:p>
            <a:r>
              <a:rPr lang="en-US" dirty="0"/>
              <a:t>Introductory APR: 0% Intro APR for 15 months on purchases and balance transfers </a:t>
            </a:r>
            <a:endParaRPr lang="en-US" dirty="0" smtClean="0"/>
          </a:p>
          <a:p>
            <a:r>
              <a:rPr lang="en-US" dirty="0"/>
              <a:t>Balance Transfer</a:t>
            </a:r>
            <a:r>
              <a:rPr lang="en-US" dirty="0" smtClean="0"/>
              <a:t>: $</a:t>
            </a:r>
            <a:r>
              <a:rPr lang="en-US" dirty="0"/>
              <a:t>0 Introductory balance transfer fee for transfers made during the first 60 days </a:t>
            </a:r>
            <a:endParaRPr lang="en-US" dirty="0" smtClean="0"/>
          </a:p>
          <a:p>
            <a:r>
              <a:rPr lang="en-US" dirty="0"/>
              <a:t>Why would you want this card? </a:t>
            </a:r>
            <a:r>
              <a:rPr lang="en-US" dirty="0" smtClean="0"/>
              <a:t>NEW </a:t>
            </a:r>
            <a:r>
              <a:rPr lang="en-US" dirty="0"/>
              <a:t>Free Monthly FICO® Score and Credit Dashboard + </a:t>
            </a:r>
            <a:r>
              <a:rPr lang="en-US" dirty="0" smtClean="0"/>
              <a:t>No </a:t>
            </a:r>
            <a:r>
              <a:rPr lang="en-US" dirty="0"/>
              <a:t>annual fee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371600"/>
            <a:ext cx="2438400" cy="1527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189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Bremer Bank Platinum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balance transfer card</a:t>
            </a:r>
          </a:p>
          <a:p>
            <a:r>
              <a:rPr lang="en-US" dirty="0" smtClean="0"/>
              <a:t>Annual Fee: $0</a:t>
            </a:r>
          </a:p>
          <a:p>
            <a:r>
              <a:rPr lang="en-US" dirty="0"/>
              <a:t>Rewards</a:t>
            </a:r>
            <a:r>
              <a:rPr lang="en-US" dirty="0" smtClean="0"/>
              <a:t>: 0.00</a:t>
            </a:r>
            <a:r>
              <a:rPr lang="en-US" dirty="0"/>
              <a:t>%</a:t>
            </a:r>
            <a:endParaRPr lang="en-US" dirty="0" smtClean="0"/>
          </a:p>
          <a:p>
            <a:r>
              <a:rPr lang="en-US" dirty="0"/>
              <a:t>APR: 23.99%, Variable </a:t>
            </a:r>
            <a:endParaRPr lang="en-US" dirty="0" smtClean="0"/>
          </a:p>
          <a:p>
            <a:r>
              <a:rPr lang="en-US" dirty="0"/>
              <a:t>Introductory APR: Purchase: 0% for 12 </a:t>
            </a:r>
            <a:r>
              <a:rPr lang="en-US" dirty="0" smtClean="0"/>
              <a:t>mos, </a:t>
            </a:r>
            <a:r>
              <a:rPr lang="en-US" dirty="0"/>
              <a:t>Transfer: 0% for 12 mos </a:t>
            </a:r>
            <a:endParaRPr lang="en-US" dirty="0" smtClean="0"/>
          </a:p>
          <a:p>
            <a:r>
              <a:rPr lang="en-US" dirty="0"/>
              <a:t>Balance Transfer: •0% for 12 mos on transfers</a:t>
            </a:r>
            <a:endParaRPr lang="en-US" dirty="0" smtClean="0"/>
          </a:p>
          <a:p>
            <a:r>
              <a:rPr lang="en-US" dirty="0"/>
              <a:t>Why would you want this card? </a:t>
            </a:r>
            <a:r>
              <a:rPr lang="en-US" dirty="0" smtClean="0"/>
              <a:t>No </a:t>
            </a:r>
            <a:r>
              <a:rPr lang="en-US" dirty="0"/>
              <a:t>annual fee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1524000"/>
            <a:ext cx="1905000" cy="1193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012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Chase Sapphire Preferred® Card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great sign-up bonus for travel worth $</a:t>
            </a:r>
            <a:r>
              <a:rPr lang="en-US" dirty="0" smtClean="0"/>
              <a:t>500</a:t>
            </a:r>
          </a:p>
          <a:p>
            <a:r>
              <a:rPr lang="en-US" dirty="0" smtClean="0"/>
              <a:t>Annual Fee: no annual fee</a:t>
            </a:r>
          </a:p>
          <a:p>
            <a:r>
              <a:rPr lang="en-US" dirty="0" smtClean="0"/>
              <a:t>Rewards</a:t>
            </a:r>
            <a:r>
              <a:rPr lang="en-US" dirty="0"/>
              <a:t>: •2 ThankYou® Points per dollar </a:t>
            </a:r>
            <a:endParaRPr lang="en-US" dirty="0" smtClean="0"/>
          </a:p>
          <a:p>
            <a:r>
              <a:rPr lang="en-US" dirty="0" smtClean="0"/>
              <a:t>APR: N/A	</a:t>
            </a:r>
          </a:p>
          <a:p>
            <a:r>
              <a:rPr lang="en-US" dirty="0"/>
              <a:t> Introductory APR: </a:t>
            </a:r>
            <a:r>
              <a:rPr lang="en-US" dirty="0" smtClean="0"/>
              <a:t>N/A</a:t>
            </a:r>
          </a:p>
          <a:p>
            <a:r>
              <a:rPr lang="en-US" dirty="0"/>
              <a:t>BALANCE TRANSFER: </a:t>
            </a:r>
            <a:r>
              <a:rPr lang="en-US" dirty="0" smtClean="0"/>
              <a:t>N/A</a:t>
            </a:r>
          </a:p>
          <a:p>
            <a:r>
              <a:rPr lang="en-US" dirty="0"/>
              <a:t>Why would you want this card? </a:t>
            </a:r>
            <a:r>
              <a:rPr lang="en-US" dirty="0" smtClean="0"/>
              <a:t>Points </a:t>
            </a:r>
            <a:r>
              <a:rPr lang="en-US" dirty="0"/>
              <a:t>do not expire and earn unlimited Thank You Points with this </a:t>
            </a:r>
            <a:r>
              <a:rPr lang="en-US" dirty="0" smtClean="0"/>
              <a:t>card. Redeem </a:t>
            </a:r>
            <a:r>
              <a:rPr lang="en-US" dirty="0"/>
              <a:t>ThankYou Points for merchandise, travel rewards, gift cards, cash and </a:t>
            </a:r>
            <a:r>
              <a:rPr lang="en-US" dirty="0" smtClean="0"/>
              <a:t>more.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2209800"/>
            <a:ext cx="2206752" cy="1382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83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Discover it® Chrome for Students-Double Cash Back your first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student card </a:t>
            </a:r>
          </a:p>
          <a:p>
            <a:r>
              <a:rPr lang="en-US" dirty="0" smtClean="0"/>
              <a:t>Annual Fee: $0</a:t>
            </a:r>
          </a:p>
          <a:p>
            <a:r>
              <a:rPr lang="en-US" dirty="0" smtClean="0"/>
              <a:t>Rewards</a:t>
            </a:r>
            <a:r>
              <a:rPr lang="en-US" dirty="0"/>
              <a:t>: 1.00%</a:t>
            </a:r>
            <a:endParaRPr lang="en-US" dirty="0" smtClean="0"/>
          </a:p>
          <a:p>
            <a:r>
              <a:rPr lang="en-US" dirty="0"/>
              <a:t>APR:12.99% - 21.99% Variable</a:t>
            </a:r>
            <a:endParaRPr lang="en-US" dirty="0" smtClean="0"/>
          </a:p>
          <a:p>
            <a:r>
              <a:rPr lang="en-US" dirty="0"/>
              <a:t>Introductory APR: </a:t>
            </a:r>
            <a:r>
              <a:rPr lang="en-US" dirty="0" smtClean="0"/>
              <a:t>0%</a:t>
            </a:r>
          </a:p>
          <a:p>
            <a:r>
              <a:rPr lang="en-US" dirty="0" smtClean="0"/>
              <a:t>Balance Transfer: N/A </a:t>
            </a:r>
          </a:p>
          <a:p>
            <a:r>
              <a:rPr lang="en-US" dirty="0"/>
              <a:t>Why would you want this card? </a:t>
            </a:r>
            <a:r>
              <a:rPr lang="en-US" dirty="0" smtClean="0"/>
              <a:t>Qualify </a:t>
            </a:r>
            <a:r>
              <a:rPr lang="en-US" dirty="0"/>
              <a:t>with average </a:t>
            </a:r>
            <a:r>
              <a:rPr lang="en-US" dirty="0" smtClean="0"/>
              <a:t>credit, Bonus </a:t>
            </a:r>
            <a:r>
              <a:rPr lang="en-US" dirty="0"/>
              <a:t>cash back categories, and •No foreign transaction fee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9543" y="1524000"/>
            <a:ext cx="2433484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16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U.S. Bank FlexPerks® Travel Rewards Visa Signature® </a:t>
            </a:r>
            <a:r>
              <a:rPr lang="en-US" dirty="0" smtClean="0"/>
              <a:t>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is a travel card </a:t>
            </a:r>
          </a:p>
          <a:p>
            <a:r>
              <a:rPr lang="en-US" dirty="0" smtClean="0"/>
              <a:t>Annual Fee</a:t>
            </a:r>
            <a:r>
              <a:rPr lang="en-US" dirty="0"/>
              <a:t>: $0 intro* for the first year, then $49* </a:t>
            </a:r>
            <a:endParaRPr lang="en-US" dirty="0" smtClean="0"/>
          </a:p>
          <a:p>
            <a:r>
              <a:rPr lang="en-US" dirty="0" smtClean="0"/>
              <a:t>Rewards</a:t>
            </a:r>
            <a:r>
              <a:rPr lang="en-US" dirty="0"/>
              <a:t>: </a:t>
            </a:r>
            <a:r>
              <a:rPr lang="en-US" dirty="0" smtClean="0"/>
              <a:t>Earn </a:t>
            </a:r>
            <a:r>
              <a:rPr lang="en-US" dirty="0"/>
              <a:t>3,500 bonus FlexPoints each year when you spend $24,000 in Net </a:t>
            </a:r>
            <a:r>
              <a:rPr lang="en-US" dirty="0" smtClean="0"/>
              <a:t>Purchases</a:t>
            </a:r>
          </a:p>
          <a:p>
            <a:r>
              <a:rPr lang="en-US" dirty="0" smtClean="0"/>
              <a:t>APR</a:t>
            </a:r>
            <a:r>
              <a:rPr lang="en-US" dirty="0"/>
              <a:t>: Cash Advance APR: 23.99%, Variable </a:t>
            </a:r>
            <a:endParaRPr lang="en-US" dirty="0" smtClean="0"/>
          </a:p>
          <a:p>
            <a:r>
              <a:rPr lang="en-US" dirty="0"/>
              <a:t>Introductory APR: 0% on purchases and balance transfers for 12 billing cycles </a:t>
            </a:r>
          </a:p>
          <a:p>
            <a:r>
              <a:rPr lang="en-US" dirty="0" smtClean="0"/>
              <a:t>Balance Transfer: 0</a:t>
            </a:r>
            <a:r>
              <a:rPr lang="en-US" dirty="0"/>
              <a:t>% for 12 mos on transfers</a:t>
            </a:r>
            <a:endParaRPr lang="en-US" dirty="0" smtClean="0"/>
          </a:p>
          <a:p>
            <a:r>
              <a:rPr lang="en-US" dirty="0"/>
              <a:t>Why would you want this card? </a:t>
            </a:r>
            <a:r>
              <a:rPr lang="en-US" dirty="0" smtClean="0"/>
              <a:t>Earn </a:t>
            </a:r>
            <a:r>
              <a:rPr lang="en-US" dirty="0"/>
              <a:t>20,000 enrollment FlexPoints after you spend $3,500 in Net Purchases (purchases minus credits and returns) on your Card within the first four months of account opening.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399" y="1219200"/>
            <a:ext cx="1703439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33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Blue Cash Preferred® Card from American Express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is a reward card</a:t>
            </a:r>
          </a:p>
          <a:p>
            <a:r>
              <a:rPr lang="en-US" dirty="0"/>
              <a:t>Annual Fee:$75 </a:t>
            </a:r>
          </a:p>
          <a:p>
            <a:r>
              <a:rPr lang="en-US" dirty="0"/>
              <a:t>Rewards</a:t>
            </a:r>
            <a:r>
              <a:rPr lang="en-US" dirty="0" smtClean="0"/>
              <a:t>: 1.00%</a:t>
            </a:r>
          </a:p>
          <a:p>
            <a:r>
              <a:rPr lang="en-US" dirty="0"/>
              <a:t>APR</a:t>
            </a:r>
            <a:r>
              <a:rPr lang="en-US" dirty="0" smtClean="0"/>
              <a:t>: 25.24</a:t>
            </a:r>
            <a:r>
              <a:rPr lang="en-US" dirty="0"/>
              <a:t>%, Variable </a:t>
            </a:r>
          </a:p>
          <a:p>
            <a:r>
              <a:rPr lang="en-US" dirty="0"/>
              <a:t>Introductory APR</a:t>
            </a:r>
            <a:r>
              <a:rPr lang="en-US" dirty="0" smtClean="0"/>
              <a:t>: 0</a:t>
            </a:r>
            <a:r>
              <a:rPr lang="en-US" dirty="0"/>
              <a:t>% on purchases and balance transfers for 15 months </a:t>
            </a:r>
            <a:endParaRPr lang="en-US" dirty="0" smtClean="0"/>
          </a:p>
          <a:p>
            <a:r>
              <a:rPr lang="en-US" dirty="0"/>
              <a:t>Balance </a:t>
            </a:r>
            <a:r>
              <a:rPr lang="en-US" dirty="0" smtClean="0"/>
              <a:t>Transfer:0</a:t>
            </a:r>
            <a:r>
              <a:rPr lang="en-US" dirty="0"/>
              <a:t>% intro APR on purchases and balance transfers for 15 months, then a variable rate, currently 12.99% to 21.99%, based on your creditworthiness and other factors.</a:t>
            </a:r>
            <a:endParaRPr lang="en-US" dirty="0" smtClean="0"/>
          </a:p>
          <a:p>
            <a:r>
              <a:rPr lang="en-US" dirty="0" smtClean="0"/>
              <a:t>Why </a:t>
            </a:r>
            <a:r>
              <a:rPr lang="en-US" dirty="0"/>
              <a:t>would you want this card? •Get $150 back after you spend $1,000 in purchases on your new Card in your first 3 months.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415142"/>
            <a:ext cx="2209800" cy="1383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252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 Bank LifeMiles Visa Secured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secured card </a:t>
            </a:r>
          </a:p>
          <a:p>
            <a:r>
              <a:rPr lang="en-US" dirty="0" smtClean="0"/>
              <a:t>Annual </a:t>
            </a:r>
            <a:r>
              <a:rPr lang="en-US" dirty="0"/>
              <a:t>Fee:$0 the first year, then $25</a:t>
            </a:r>
            <a:endParaRPr lang="en-US" dirty="0" smtClean="0"/>
          </a:p>
          <a:p>
            <a:r>
              <a:rPr lang="en-US" dirty="0"/>
              <a:t>Rewards: 1.00% </a:t>
            </a:r>
            <a:endParaRPr lang="en-US" dirty="0" smtClean="0"/>
          </a:p>
          <a:p>
            <a:r>
              <a:rPr lang="en-US" dirty="0"/>
              <a:t>APR: </a:t>
            </a:r>
            <a:r>
              <a:rPr lang="en-US" dirty="0" smtClean="0"/>
              <a:t>24.24</a:t>
            </a:r>
            <a:r>
              <a:rPr lang="en-US" dirty="0"/>
              <a:t>%, Variable </a:t>
            </a:r>
          </a:p>
          <a:p>
            <a:r>
              <a:rPr lang="en-US" dirty="0" smtClean="0"/>
              <a:t>Introductory APR: None  </a:t>
            </a:r>
          </a:p>
          <a:p>
            <a:r>
              <a:rPr lang="en-US" dirty="0" smtClean="0"/>
              <a:t>Balance Transfer: N/A </a:t>
            </a:r>
          </a:p>
          <a:p>
            <a:r>
              <a:rPr lang="en-US" dirty="0" smtClean="0"/>
              <a:t>Why </a:t>
            </a:r>
            <a:r>
              <a:rPr lang="en-US" dirty="0"/>
              <a:t>would you want this card?  </a:t>
            </a:r>
            <a:r>
              <a:rPr lang="en-US" dirty="0" smtClean="0"/>
              <a:t>Qualify </a:t>
            </a:r>
            <a:r>
              <a:rPr lang="en-US" dirty="0"/>
              <a:t>with limited / bad </a:t>
            </a:r>
            <a:r>
              <a:rPr lang="en-US" dirty="0" smtClean="0"/>
              <a:t>credit.15</a:t>
            </a:r>
            <a:r>
              <a:rPr lang="en-US" dirty="0"/>
              <a:t>% Excess Baggage Redemption Discount on TACA Airlines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1828800"/>
            <a:ext cx="1995488" cy="124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68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 One® Spark® Cash for Business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62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this is a business card</a:t>
            </a:r>
          </a:p>
          <a:p>
            <a:r>
              <a:rPr lang="en-US" dirty="0" smtClean="0"/>
              <a:t>Annual </a:t>
            </a:r>
            <a:r>
              <a:rPr lang="en-US" dirty="0"/>
              <a:t>Fee</a:t>
            </a:r>
            <a:r>
              <a:rPr lang="en-US" dirty="0" smtClean="0"/>
              <a:t>: $</a:t>
            </a:r>
            <a:r>
              <a:rPr lang="en-US" dirty="0"/>
              <a:t>0 intro for first year; $59 after that </a:t>
            </a:r>
            <a:endParaRPr lang="en-US" dirty="0" smtClean="0"/>
          </a:p>
          <a:p>
            <a:r>
              <a:rPr lang="en-US" dirty="0"/>
              <a:t>Rewards: 2.00%</a:t>
            </a:r>
            <a:endParaRPr lang="en-US" dirty="0" smtClean="0"/>
          </a:p>
          <a:p>
            <a:r>
              <a:rPr lang="en-US" dirty="0"/>
              <a:t>APR</a:t>
            </a:r>
            <a:r>
              <a:rPr lang="en-US" dirty="0" smtClean="0"/>
              <a:t>: 24.9</a:t>
            </a:r>
            <a:r>
              <a:rPr lang="en-US" dirty="0"/>
              <a:t>%, Variable</a:t>
            </a:r>
            <a:endParaRPr lang="en-US" dirty="0" smtClean="0"/>
          </a:p>
          <a:p>
            <a:r>
              <a:rPr lang="en-US" dirty="0"/>
              <a:t>Introductory APR</a:t>
            </a:r>
            <a:r>
              <a:rPr lang="en-US" dirty="0" smtClean="0"/>
              <a:t>: None </a:t>
            </a:r>
            <a:endParaRPr lang="en-US" dirty="0"/>
          </a:p>
          <a:p>
            <a:r>
              <a:rPr lang="en-US" dirty="0"/>
              <a:t>Balance </a:t>
            </a:r>
            <a:r>
              <a:rPr lang="en-US" dirty="0" smtClean="0"/>
              <a:t>Transfer: No </a:t>
            </a:r>
            <a:r>
              <a:rPr lang="en-US" dirty="0"/>
              <a:t>foreign transaction fee</a:t>
            </a:r>
            <a:endParaRPr lang="en-US" dirty="0" smtClean="0"/>
          </a:p>
          <a:p>
            <a:r>
              <a:rPr lang="en-US" dirty="0"/>
              <a:t>Why would you want this card? </a:t>
            </a:r>
            <a:r>
              <a:rPr lang="en-US" dirty="0" smtClean="0"/>
              <a:t>Cash </a:t>
            </a:r>
            <a:r>
              <a:rPr lang="en-US" dirty="0"/>
              <a:t>rewards don't expire, and there are no categories to limit where or what you </a:t>
            </a:r>
            <a:r>
              <a:rPr lang="en-US" dirty="0" smtClean="0"/>
              <a:t>buy. </a:t>
            </a:r>
            <a:r>
              <a:rPr lang="en-US" dirty="0"/>
              <a:t>Also, </a:t>
            </a:r>
            <a:r>
              <a:rPr lang="en-US" dirty="0" smtClean="0"/>
              <a:t>earn </a:t>
            </a:r>
            <a:r>
              <a:rPr lang="en-US" dirty="0"/>
              <a:t>unlimited cash rewards that don't expire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133600"/>
            <a:ext cx="2359152" cy="1477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163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Chase Freedom®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cash back card </a:t>
            </a:r>
          </a:p>
          <a:p>
            <a:r>
              <a:rPr lang="en-US" dirty="0" smtClean="0"/>
              <a:t>Annual Fee</a:t>
            </a:r>
            <a:r>
              <a:rPr lang="en-US" dirty="0"/>
              <a:t>: $0 </a:t>
            </a:r>
            <a:endParaRPr lang="en-US" dirty="0" smtClean="0"/>
          </a:p>
          <a:p>
            <a:r>
              <a:rPr lang="en-US" dirty="0" smtClean="0"/>
              <a:t>Rearwards: 1.00%</a:t>
            </a:r>
          </a:p>
          <a:p>
            <a:r>
              <a:rPr lang="en-US" dirty="0"/>
              <a:t>APR</a:t>
            </a:r>
            <a:r>
              <a:rPr lang="en-US" dirty="0" smtClean="0"/>
              <a:t>: 24.99</a:t>
            </a:r>
            <a:r>
              <a:rPr lang="en-US" dirty="0"/>
              <a:t>%, Variable </a:t>
            </a:r>
            <a:endParaRPr lang="en-US" dirty="0" smtClean="0"/>
          </a:p>
          <a:p>
            <a:r>
              <a:rPr lang="en-US" dirty="0"/>
              <a:t>Introductory APR: 0% for 15 Months on purchases </a:t>
            </a:r>
          </a:p>
          <a:p>
            <a:r>
              <a:rPr lang="en-US" dirty="0" smtClean="0"/>
              <a:t>Balance </a:t>
            </a:r>
            <a:r>
              <a:rPr lang="en-US" dirty="0"/>
              <a:t>Transfer: 0% Intro APR for 15 months on balance transfers</a:t>
            </a:r>
            <a:endParaRPr lang="en-US" dirty="0" smtClean="0"/>
          </a:p>
          <a:p>
            <a:r>
              <a:rPr lang="en-US" dirty="0"/>
              <a:t>Why would you want this card? </a:t>
            </a:r>
            <a:r>
              <a:rPr lang="en-US" dirty="0" smtClean="0"/>
              <a:t>Bonus </a:t>
            </a:r>
            <a:r>
              <a:rPr lang="en-US" dirty="0"/>
              <a:t>cash back </a:t>
            </a:r>
            <a:r>
              <a:rPr lang="en-US" dirty="0" smtClean="0"/>
              <a:t>categories, No </a:t>
            </a:r>
            <a:r>
              <a:rPr lang="en-US" dirty="0"/>
              <a:t>annual fee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6505" y="1524000"/>
            <a:ext cx="231181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874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Discover it®-Double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 cash back card</a:t>
            </a:r>
          </a:p>
          <a:p>
            <a:r>
              <a:rPr lang="en-US" dirty="0"/>
              <a:t> Annual Fee</a:t>
            </a:r>
            <a:r>
              <a:rPr lang="en-US" dirty="0" smtClean="0"/>
              <a:t>: $</a:t>
            </a:r>
            <a:r>
              <a:rPr lang="en-US" dirty="0"/>
              <a:t>0</a:t>
            </a:r>
          </a:p>
          <a:p>
            <a:r>
              <a:rPr lang="en-US" dirty="0" smtClean="0"/>
              <a:t>Rewards: </a:t>
            </a:r>
            <a:r>
              <a:rPr lang="en-US" dirty="0"/>
              <a:t>1.00%</a:t>
            </a:r>
          </a:p>
          <a:p>
            <a:r>
              <a:rPr lang="en-US" dirty="0"/>
              <a:t>APR</a:t>
            </a:r>
            <a:r>
              <a:rPr lang="en-US" dirty="0" smtClean="0"/>
              <a:t>: 24.99</a:t>
            </a:r>
            <a:r>
              <a:rPr lang="en-US" dirty="0"/>
              <a:t>%, Variable </a:t>
            </a:r>
            <a:endParaRPr lang="en-US" dirty="0" smtClean="0"/>
          </a:p>
          <a:p>
            <a:r>
              <a:rPr lang="en-US" dirty="0"/>
              <a:t>Introductory APR</a:t>
            </a:r>
            <a:r>
              <a:rPr lang="en-US" dirty="0" smtClean="0"/>
              <a:t>: 0</a:t>
            </a:r>
            <a:r>
              <a:rPr lang="en-US" dirty="0"/>
              <a:t>% on purchases for 6 months </a:t>
            </a:r>
          </a:p>
          <a:p>
            <a:r>
              <a:rPr lang="en-US" dirty="0"/>
              <a:t>Balance Transfer</a:t>
            </a:r>
            <a:r>
              <a:rPr lang="en-US" dirty="0" smtClean="0"/>
              <a:t>: 0</a:t>
            </a:r>
            <a:r>
              <a:rPr lang="en-US" dirty="0"/>
              <a:t>% on balance transfers for 18 months </a:t>
            </a:r>
            <a:endParaRPr lang="en-US" dirty="0" smtClean="0"/>
          </a:p>
          <a:p>
            <a:r>
              <a:rPr lang="en-US" dirty="0"/>
              <a:t>Why would you want this card? </a:t>
            </a:r>
            <a:r>
              <a:rPr lang="en-US" dirty="0" smtClean="0"/>
              <a:t>Bonus </a:t>
            </a:r>
            <a:r>
              <a:rPr lang="en-US" dirty="0"/>
              <a:t>cash back </a:t>
            </a:r>
            <a:r>
              <a:rPr lang="en-US" dirty="0" smtClean="0"/>
              <a:t>categories, no </a:t>
            </a:r>
            <a:r>
              <a:rPr lang="en-US" dirty="0"/>
              <a:t>annual </a:t>
            </a:r>
            <a:r>
              <a:rPr lang="en-US" dirty="0" smtClean="0"/>
              <a:t>fee, 0</a:t>
            </a:r>
            <a:r>
              <a:rPr lang="en-US" dirty="0"/>
              <a:t>% on purchases for 6 months and 0% on balance transfers for 18 </a:t>
            </a:r>
            <a:r>
              <a:rPr lang="en-US" dirty="0" smtClean="0"/>
              <a:t>months, and no </a:t>
            </a:r>
            <a:r>
              <a:rPr lang="en-US" dirty="0"/>
              <a:t>foreign transaction fee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1436914"/>
            <a:ext cx="2362200" cy="1479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134928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93</TotalTime>
  <Words>714</Words>
  <Application>Microsoft Office PowerPoint</Application>
  <PresentationFormat>On-screen Show (4:3)</PresentationFormat>
  <Paragraphs>87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Thatch</vt:lpstr>
      <vt:lpstr>CREDIT CARD COMPARISON </vt:lpstr>
      <vt:lpstr>Chase Sapphire Preferred® Card </vt:lpstr>
      <vt:lpstr> Discover it® Chrome for Students-Double Cash Back your first year</vt:lpstr>
      <vt:lpstr> U.S. Bank FlexPerks® Travel Rewards Visa Signature® Card</vt:lpstr>
      <vt:lpstr> Blue Cash Preferred® Card from American Express</vt:lpstr>
      <vt:lpstr>US Bank LifeMiles Visa Secured</vt:lpstr>
      <vt:lpstr>Capital One® Spark® Cash for Business </vt:lpstr>
      <vt:lpstr>Chase Freedom® </vt:lpstr>
      <vt:lpstr>Discover it®-Double </vt:lpstr>
      <vt:lpstr>Chase Slate®</vt:lpstr>
      <vt:lpstr>Bremer Bank Platinum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 COMPARISON</dc:title>
  <dc:creator>student</dc:creator>
  <cp:lastModifiedBy>student</cp:lastModifiedBy>
  <cp:revision>9</cp:revision>
  <dcterms:created xsi:type="dcterms:W3CDTF">2015-07-29T13:54:06Z</dcterms:created>
  <dcterms:modified xsi:type="dcterms:W3CDTF">2015-07-29T15:27:13Z</dcterms:modified>
</cp:coreProperties>
</file>